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68" r:id="rId3"/>
    <p:sldId id="256" r:id="rId4"/>
    <p:sldId id="257" r:id="rId5"/>
    <p:sldId id="269" r:id="rId6"/>
    <p:sldId id="258" r:id="rId7"/>
    <p:sldId id="259" r:id="rId8"/>
    <p:sldId id="261" r:id="rId9"/>
    <p:sldId id="262" r:id="rId10"/>
    <p:sldId id="260" r:id="rId11"/>
    <p:sldId id="263" r:id="rId12"/>
    <p:sldId id="264" r:id="rId13"/>
    <p:sldId id="265" r:id="rId14"/>
    <p:sldId id="266" r:id="rId1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102" d="100"/>
          <a:sy n="102" d="100"/>
        </p:scale>
        <p:origin x="144" y="3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4B045886-EA5F-48FD-8D16-5663EA1807B0}" type="datetimeFigureOut">
              <a:rPr lang="nl-NL" smtClean="0"/>
              <a:t>12-9-2017</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5A085FD5-229F-4744-AF3C-1A1D59A016ED}" type="slidenum">
              <a:rPr lang="nl-NL" smtClean="0"/>
              <a:t>‹nr.›</a:t>
            </a:fld>
            <a:endParaRPr lang="nl-NL" dirty="0"/>
          </a:p>
        </p:txBody>
      </p:sp>
    </p:spTree>
    <p:extLst>
      <p:ext uri="{BB962C8B-B14F-4D97-AF65-F5344CB8AC3E}">
        <p14:creationId xmlns:p14="http://schemas.microsoft.com/office/powerpoint/2010/main" val="1088849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4B045886-EA5F-48FD-8D16-5663EA1807B0}" type="datetimeFigureOut">
              <a:rPr lang="nl-NL" smtClean="0"/>
              <a:t>12-9-2017</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5A085FD5-229F-4744-AF3C-1A1D59A016ED}" type="slidenum">
              <a:rPr lang="nl-NL" smtClean="0"/>
              <a:t>‹nr.›</a:t>
            </a:fld>
            <a:endParaRPr lang="nl-NL" dirty="0"/>
          </a:p>
        </p:txBody>
      </p:sp>
    </p:spTree>
    <p:extLst>
      <p:ext uri="{BB962C8B-B14F-4D97-AF65-F5344CB8AC3E}">
        <p14:creationId xmlns:p14="http://schemas.microsoft.com/office/powerpoint/2010/main" val="322228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4B045886-EA5F-48FD-8D16-5663EA1807B0}" type="datetimeFigureOut">
              <a:rPr lang="nl-NL" smtClean="0"/>
              <a:t>12-9-2017</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5A085FD5-229F-4744-AF3C-1A1D59A016ED}" type="slidenum">
              <a:rPr lang="nl-NL" smtClean="0"/>
              <a:t>‹nr.›</a:t>
            </a:fld>
            <a:endParaRPr lang="nl-NL" dirty="0"/>
          </a:p>
        </p:txBody>
      </p:sp>
    </p:spTree>
    <p:extLst>
      <p:ext uri="{BB962C8B-B14F-4D97-AF65-F5344CB8AC3E}">
        <p14:creationId xmlns:p14="http://schemas.microsoft.com/office/powerpoint/2010/main" val="3533281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4B045886-EA5F-48FD-8D16-5663EA1807B0}" type="datetimeFigureOut">
              <a:rPr lang="nl-NL" smtClean="0"/>
              <a:t>12-9-2017</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5A085FD5-229F-4744-AF3C-1A1D59A016ED}" type="slidenum">
              <a:rPr lang="nl-NL" smtClean="0"/>
              <a:t>‹nr.›</a:t>
            </a:fld>
            <a:endParaRPr lang="nl-NL" dirty="0"/>
          </a:p>
        </p:txBody>
      </p:sp>
    </p:spTree>
    <p:extLst>
      <p:ext uri="{BB962C8B-B14F-4D97-AF65-F5344CB8AC3E}">
        <p14:creationId xmlns:p14="http://schemas.microsoft.com/office/powerpoint/2010/main" val="1981474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4B045886-EA5F-48FD-8D16-5663EA1807B0}" type="datetimeFigureOut">
              <a:rPr lang="nl-NL" smtClean="0"/>
              <a:t>12-9-2017</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5A085FD5-229F-4744-AF3C-1A1D59A016ED}" type="slidenum">
              <a:rPr lang="nl-NL" smtClean="0"/>
              <a:t>‹nr.›</a:t>
            </a:fld>
            <a:endParaRPr lang="nl-NL" dirty="0"/>
          </a:p>
        </p:txBody>
      </p:sp>
    </p:spTree>
    <p:extLst>
      <p:ext uri="{BB962C8B-B14F-4D97-AF65-F5344CB8AC3E}">
        <p14:creationId xmlns:p14="http://schemas.microsoft.com/office/powerpoint/2010/main" val="3894270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4B045886-EA5F-48FD-8D16-5663EA1807B0}" type="datetimeFigureOut">
              <a:rPr lang="nl-NL" smtClean="0"/>
              <a:t>12-9-2017</a:t>
            </a:fld>
            <a:endParaRPr lang="nl-NL" dirty="0"/>
          </a:p>
        </p:txBody>
      </p:sp>
      <p:sp>
        <p:nvSpPr>
          <p:cNvPr id="6" name="Tijdelijke aanduiding voor voettekst 5"/>
          <p:cNvSpPr>
            <a:spLocks noGrp="1"/>
          </p:cNvSpPr>
          <p:nvPr>
            <p:ph type="ftr" sz="quarter" idx="11"/>
          </p:nvPr>
        </p:nvSpPr>
        <p:spPr/>
        <p:txBody>
          <a:bodyPr/>
          <a:lstStyle/>
          <a:p>
            <a:endParaRPr lang="nl-NL" dirty="0"/>
          </a:p>
        </p:txBody>
      </p:sp>
      <p:sp>
        <p:nvSpPr>
          <p:cNvPr id="7" name="Tijdelijke aanduiding voor dianummer 6"/>
          <p:cNvSpPr>
            <a:spLocks noGrp="1"/>
          </p:cNvSpPr>
          <p:nvPr>
            <p:ph type="sldNum" sz="quarter" idx="12"/>
          </p:nvPr>
        </p:nvSpPr>
        <p:spPr/>
        <p:txBody>
          <a:bodyPr/>
          <a:lstStyle/>
          <a:p>
            <a:fld id="{5A085FD5-229F-4744-AF3C-1A1D59A016ED}" type="slidenum">
              <a:rPr lang="nl-NL" smtClean="0"/>
              <a:t>‹nr.›</a:t>
            </a:fld>
            <a:endParaRPr lang="nl-NL" dirty="0"/>
          </a:p>
        </p:txBody>
      </p:sp>
    </p:spTree>
    <p:extLst>
      <p:ext uri="{BB962C8B-B14F-4D97-AF65-F5344CB8AC3E}">
        <p14:creationId xmlns:p14="http://schemas.microsoft.com/office/powerpoint/2010/main" val="353909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4B045886-EA5F-48FD-8D16-5663EA1807B0}" type="datetimeFigureOut">
              <a:rPr lang="nl-NL" smtClean="0"/>
              <a:t>12-9-2017</a:t>
            </a:fld>
            <a:endParaRPr lang="nl-NL" dirty="0"/>
          </a:p>
        </p:txBody>
      </p:sp>
      <p:sp>
        <p:nvSpPr>
          <p:cNvPr id="8" name="Tijdelijke aanduiding voor voettekst 7"/>
          <p:cNvSpPr>
            <a:spLocks noGrp="1"/>
          </p:cNvSpPr>
          <p:nvPr>
            <p:ph type="ftr" sz="quarter" idx="11"/>
          </p:nvPr>
        </p:nvSpPr>
        <p:spPr/>
        <p:txBody>
          <a:bodyPr/>
          <a:lstStyle/>
          <a:p>
            <a:endParaRPr lang="nl-NL" dirty="0"/>
          </a:p>
        </p:txBody>
      </p:sp>
      <p:sp>
        <p:nvSpPr>
          <p:cNvPr id="9" name="Tijdelijke aanduiding voor dianummer 8"/>
          <p:cNvSpPr>
            <a:spLocks noGrp="1"/>
          </p:cNvSpPr>
          <p:nvPr>
            <p:ph type="sldNum" sz="quarter" idx="12"/>
          </p:nvPr>
        </p:nvSpPr>
        <p:spPr/>
        <p:txBody>
          <a:bodyPr/>
          <a:lstStyle/>
          <a:p>
            <a:fld id="{5A085FD5-229F-4744-AF3C-1A1D59A016ED}" type="slidenum">
              <a:rPr lang="nl-NL" smtClean="0"/>
              <a:t>‹nr.›</a:t>
            </a:fld>
            <a:endParaRPr lang="nl-NL" dirty="0"/>
          </a:p>
        </p:txBody>
      </p:sp>
    </p:spTree>
    <p:extLst>
      <p:ext uri="{BB962C8B-B14F-4D97-AF65-F5344CB8AC3E}">
        <p14:creationId xmlns:p14="http://schemas.microsoft.com/office/powerpoint/2010/main" val="3304950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4B045886-EA5F-48FD-8D16-5663EA1807B0}" type="datetimeFigureOut">
              <a:rPr lang="nl-NL" smtClean="0"/>
              <a:t>12-9-2017</a:t>
            </a:fld>
            <a:endParaRPr lang="nl-NL" dirty="0"/>
          </a:p>
        </p:txBody>
      </p:sp>
      <p:sp>
        <p:nvSpPr>
          <p:cNvPr id="4" name="Tijdelijke aanduiding voor voettekst 3"/>
          <p:cNvSpPr>
            <a:spLocks noGrp="1"/>
          </p:cNvSpPr>
          <p:nvPr>
            <p:ph type="ftr" sz="quarter" idx="11"/>
          </p:nvPr>
        </p:nvSpPr>
        <p:spPr/>
        <p:txBody>
          <a:bodyPr/>
          <a:lstStyle/>
          <a:p>
            <a:endParaRPr lang="nl-NL" dirty="0"/>
          </a:p>
        </p:txBody>
      </p:sp>
      <p:sp>
        <p:nvSpPr>
          <p:cNvPr id="5" name="Tijdelijke aanduiding voor dianummer 4"/>
          <p:cNvSpPr>
            <a:spLocks noGrp="1"/>
          </p:cNvSpPr>
          <p:nvPr>
            <p:ph type="sldNum" sz="quarter" idx="12"/>
          </p:nvPr>
        </p:nvSpPr>
        <p:spPr/>
        <p:txBody>
          <a:bodyPr/>
          <a:lstStyle/>
          <a:p>
            <a:fld id="{5A085FD5-229F-4744-AF3C-1A1D59A016ED}" type="slidenum">
              <a:rPr lang="nl-NL" smtClean="0"/>
              <a:t>‹nr.›</a:t>
            </a:fld>
            <a:endParaRPr lang="nl-NL" dirty="0"/>
          </a:p>
        </p:txBody>
      </p:sp>
    </p:spTree>
    <p:extLst>
      <p:ext uri="{BB962C8B-B14F-4D97-AF65-F5344CB8AC3E}">
        <p14:creationId xmlns:p14="http://schemas.microsoft.com/office/powerpoint/2010/main" val="1546675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B045886-EA5F-48FD-8D16-5663EA1807B0}" type="datetimeFigureOut">
              <a:rPr lang="nl-NL" smtClean="0"/>
              <a:t>12-9-2017</a:t>
            </a:fld>
            <a:endParaRPr lang="nl-NL" dirty="0"/>
          </a:p>
        </p:txBody>
      </p:sp>
      <p:sp>
        <p:nvSpPr>
          <p:cNvPr id="3" name="Tijdelijke aanduiding voor voettekst 2"/>
          <p:cNvSpPr>
            <a:spLocks noGrp="1"/>
          </p:cNvSpPr>
          <p:nvPr>
            <p:ph type="ftr" sz="quarter" idx="11"/>
          </p:nvPr>
        </p:nvSpPr>
        <p:spPr/>
        <p:txBody>
          <a:bodyPr/>
          <a:lstStyle/>
          <a:p>
            <a:endParaRPr lang="nl-NL" dirty="0"/>
          </a:p>
        </p:txBody>
      </p:sp>
      <p:sp>
        <p:nvSpPr>
          <p:cNvPr id="4" name="Tijdelijke aanduiding voor dianummer 3"/>
          <p:cNvSpPr>
            <a:spLocks noGrp="1"/>
          </p:cNvSpPr>
          <p:nvPr>
            <p:ph type="sldNum" sz="quarter" idx="12"/>
          </p:nvPr>
        </p:nvSpPr>
        <p:spPr/>
        <p:txBody>
          <a:bodyPr/>
          <a:lstStyle/>
          <a:p>
            <a:fld id="{5A085FD5-229F-4744-AF3C-1A1D59A016ED}" type="slidenum">
              <a:rPr lang="nl-NL" smtClean="0"/>
              <a:t>‹nr.›</a:t>
            </a:fld>
            <a:endParaRPr lang="nl-NL" dirty="0"/>
          </a:p>
        </p:txBody>
      </p:sp>
    </p:spTree>
    <p:extLst>
      <p:ext uri="{BB962C8B-B14F-4D97-AF65-F5344CB8AC3E}">
        <p14:creationId xmlns:p14="http://schemas.microsoft.com/office/powerpoint/2010/main" val="667702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4B045886-EA5F-48FD-8D16-5663EA1807B0}" type="datetimeFigureOut">
              <a:rPr lang="nl-NL" smtClean="0"/>
              <a:t>12-9-2017</a:t>
            </a:fld>
            <a:endParaRPr lang="nl-NL" dirty="0"/>
          </a:p>
        </p:txBody>
      </p:sp>
      <p:sp>
        <p:nvSpPr>
          <p:cNvPr id="6" name="Tijdelijke aanduiding voor voettekst 5"/>
          <p:cNvSpPr>
            <a:spLocks noGrp="1"/>
          </p:cNvSpPr>
          <p:nvPr>
            <p:ph type="ftr" sz="quarter" idx="11"/>
          </p:nvPr>
        </p:nvSpPr>
        <p:spPr/>
        <p:txBody>
          <a:bodyPr/>
          <a:lstStyle/>
          <a:p>
            <a:endParaRPr lang="nl-NL" dirty="0"/>
          </a:p>
        </p:txBody>
      </p:sp>
      <p:sp>
        <p:nvSpPr>
          <p:cNvPr id="7" name="Tijdelijke aanduiding voor dianummer 6"/>
          <p:cNvSpPr>
            <a:spLocks noGrp="1"/>
          </p:cNvSpPr>
          <p:nvPr>
            <p:ph type="sldNum" sz="quarter" idx="12"/>
          </p:nvPr>
        </p:nvSpPr>
        <p:spPr/>
        <p:txBody>
          <a:bodyPr/>
          <a:lstStyle/>
          <a:p>
            <a:fld id="{5A085FD5-229F-4744-AF3C-1A1D59A016ED}" type="slidenum">
              <a:rPr lang="nl-NL" smtClean="0"/>
              <a:t>‹nr.›</a:t>
            </a:fld>
            <a:endParaRPr lang="nl-NL" dirty="0"/>
          </a:p>
        </p:txBody>
      </p:sp>
    </p:spTree>
    <p:extLst>
      <p:ext uri="{BB962C8B-B14F-4D97-AF65-F5344CB8AC3E}">
        <p14:creationId xmlns:p14="http://schemas.microsoft.com/office/powerpoint/2010/main" val="3699591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4B045886-EA5F-48FD-8D16-5663EA1807B0}" type="datetimeFigureOut">
              <a:rPr lang="nl-NL" smtClean="0"/>
              <a:t>12-9-2017</a:t>
            </a:fld>
            <a:endParaRPr lang="nl-NL" dirty="0"/>
          </a:p>
        </p:txBody>
      </p:sp>
      <p:sp>
        <p:nvSpPr>
          <p:cNvPr id="6" name="Tijdelijke aanduiding voor voettekst 5"/>
          <p:cNvSpPr>
            <a:spLocks noGrp="1"/>
          </p:cNvSpPr>
          <p:nvPr>
            <p:ph type="ftr" sz="quarter" idx="11"/>
          </p:nvPr>
        </p:nvSpPr>
        <p:spPr/>
        <p:txBody>
          <a:bodyPr/>
          <a:lstStyle/>
          <a:p>
            <a:endParaRPr lang="nl-NL" dirty="0"/>
          </a:p>
        </p:txBody>
      </p:sp>
      <p:sp>
        <p:nvSpPr>
          <p:cNvPr id="7" name="Tijdelijke aanduiding voor dianummer 6"/>
          <p:cNvSpPr>
            <a:spLocks noGrp="1"/>
          </p:cNvSpPr>
          <p:nvPr>
            <p:ph type="sldNum" sz="quarter" idx="12"/>
          </p:nvPr>
        </p:nvSpPr>
        <p:spPr/>
        <p:txBody>
          <a:bodyPr/>
          <a:lstStyle/>
          <a:p>
            <a:fld id="{5A085FD5-229F-4744-AF3C-1A1D59A016ED}" type="slidenum">
              <a:rPr lang="nl-NL" smtClean="0"/>
              <a:t>‹nr.›</a:t>
            </a:fld>
            <a:endParaRPr lang="nl-NL" dirty="0"/>
          </a:p>
        </p:txBody>
      </p:sp>
    </p:spTree>
    <p:extLst>
      <p:ext uri="{BB962C8B-B14F-4D97-AF65-F5344CB8AC3E}">
        <p14:creationId xmlns:p14="http://schemas.microsoft.com/office/powerpoint/2010/main" val="1688840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045886-EA5F-48FD-8D16-5663EA1807B0}" type="datetimeFigureOut">
              <a:rPr lang="nl-NL" smtClean="0"/>
              <a:t>12-9-2017</a:t>
            </a:fld>
            <a:endParaRPr lang="nl-NL" dirty="0"/>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dirty="0"/>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085FD5-229F-4744-AF3C-1A1D59A016ED}" type="slidenum">
              <a:rPr lang="nl-NL" smtClean="0"/>
              <a:t>‹nr.›</a:t>
            </a:fld>
            <a:endParaRPr lang="nl-NL" dirty="0"/>
          </a:p>
        </p:txBody>
      </p:sp>
    </p:spTree>
    <p:extLst>
      <p:ext uri="{BB962C8B-B14F-4D97-AF65-F5344CB8AC3E}">
        <p14:creationId xmlns:p14="http://schemas.microsoft.com/office/powerpoint/2010/main" val="20400749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Hoofdstuk 3: </a:t>
            </a:r>
            <a:br>
              <a:rPr lang="nl-NL" dirty="0" smtClean="0"/>
            </a:br>
            <a:r>
              <a:rPr lang="nl-NL" dirty="0" smtClean="0"/>
              <a:t>Parlementaire democratie</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16823224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regering</a:t>
            </a:r>
            <a:endParaRPr lang="nl-NL" dirty="0"/>
          </a:p>
        </p:txBody>
      </p:sp>
      <p:sp>
        <p:nvSpPr>
          <p:cNvPr id="3" name="Tijdelijke aanduiding voor inhoud 2"/>
          <p:cNvSpPr>
            <a:spLocks noGrp="1"/>
          </p:cNvSpPr>
          <p:nvPr>
            <p:ph idx="1"/>
          </p:nvPr>
        </p:nvSpPr>
        <p:spPr/>
        <p:txBody>
          <a:bodyPr>
            <a:normAutofit fontScale="85000" lnSpcReduction="20000"/>
          </a:bodyPr>
          <a:lstStyle/>
          <a:p>
            <a:pPr marL="0" indent="0">
              <a:buNone/>
            </a:pPr>
            <a:r>
              <a:rPr lang="nl-NL" dirty="0" smtClean="0"/>
              <a:t>Regering: Koning (in) en alle ministers</a:t>
            </a:r>
          </a:p>
          <a:p>
            <a:pPr marL="0" indent="0">
              <a:buNone/>
            </a:pPr>
            <a:endParaRPr lang="nl-NL" dirty="0" smtClean="0"/>
          </a:p>
          <a:p>
            <a:pPr marL="0" indent="0">
              <a:buNone/>
            </a:pPr>
            <a:r>
              <a:rPr lang="nl-NL" dirty="0" smtClean="0"/>
              <a:t>De belangrijkste taken van de regering zijn voorbereiden en uitvoeren van overheidsbeleid.</a:t>
            </a:r>
          </a:p>
          <a:p>
            <a:pPr marL="0" indent="0">
              <a:buNone/>
            </a:pPr>
            <a:endParaRPr lang="nl-NL" dirty="0"/>
          </a:p>
          <a:p>
            <a:pPr marL="0" indent="0">
              <a:buNone/>
            </a:pPr>
            <a:r>
              <a:rPr lang="nl-NL" dirty="0" smtClean="0"/>
              <a:t>Het voorbereiden en uitvoeren van beleid gebeurt door:</a:t>
            </a:r>
          </a:p>
          <a:p>
            <a:pPr marL="0" indent="0">
              <a:buNone/>
            </a:pPr>
            <a:endParaRPr lang="nl-NL" dirty="0"/>
          </a:p>
          <a:p>
            <a:pPr marL="0" indent="0">
              <a:buNone/>
            </a:pPr>
            <a:r>
              <a:rPr lang="nl-NL" dirty="0" smtClean="0"/>
              <a:t>&amp; opstellen van wetsvoorstellen</a:t>
            </a:r>
          </a:p>
          <a:p>
            <a:pPr marL="0" indent="0">
              <a:buNone/>
            </a:pPr>
            <a:r>
              <a:rPr lang="nl-NL" dirty="0" smtClean="0"/>
              <a:t>&amp; uitvoeren van eenmaal aangenomen </a:t>
            </a:r>
            <a:r>
              <a:rPr lang="nl-NL" dirty="0" smtClean="0"/>
              <a:t>wetten</a:t>
            </a:r>
          </a:p>
          <a:p>
            <a:pPr marL="0" indent="0">
              <a:buNone/>
            </a:pPr>
            <a:r>
              <a:rPr lang="nl-NL" dirty="0" smtClean="0"/>
              <a:t>&amp; leidinggeven aan ambtenaren van hun ministerie;</a:t>
            </a:r>
            <a:endParaRPr lang="nl-NL" dirty="0" smtClean="0"/>
          </a:p>
          <a:p>
            <a:pPr marL="0" indent="0">
              <a:buNone/>
            </a:pPr>
            <a:r>
              <a:rPr lang="nl-NL" dirty="0" smtClean="0"/>
              <a:t>&amp; jaarlijks opstellen van de rijksbegroting en deze aanbieden aan het parlement ter goedkeuring.</a:t>
            </a:r>
          </a:p>
          <a:p>
            <a:pPr marL="0" indent="0">
              <a:buNone/>
            </a:pPr>
            <a:endParaRPr lang="nl-NL" dirty="0"/>
          </a:p>
        </p:txBody>
      </p:sp>
    </p:spTree>
    <p:extLst>
      <p:ext uri="{BB962C8B-B14F-4D97-AF65-F5344CB8AC3E}">
        <p14:creationId xmlns:p14="http://schemas.microsoft.com/office/powerpoint/2010/main" val="32733390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Ministeriele verantwoordelijkheid</a:t>
            </a:r>
            <a:endParaRPr lang="nl-NL" dirty="0"/>
          </a:p>
        </p:txBody>
      </p:sp>
      <p:sp>
        <p:nvSpPr>
          <p:cNvPr id="3" name="Tijdelijke aanduiding voor inhoud 2"/>
          <p:cNvSpPr>
            <a:spLocks noGrp="1"/>
          </p:cNvSpPr>
          <p:nvPr>
            <p:ph idx="1"/>
          </p:nvPr>
        </p:nvSpPr>
        <p:spPr/>
        <p:txBody>
          <a:bodyPr/>
          <a:lstStyle/>
          <a:p>
            <a:pPr marL="0" indent="0">
              <a:buNone/>
            </a:pPr>
            <a:r>
              <a:rPr lang="nl-NL" dirty="0" smtClean="0"/>
              <a:t>Ministeriële verantwoordelijkheid houdt in dat:</a:t>
            </a:r>
          </a:p>
          <a:p>
            <a:pPr marL="0" indent="0">
              <a:buNone/>
            </a:pPr>
            <a:endParaRPr lang="nl-NL" dirty="0"/>
          </a:p>
          <a:p>
            <a:pPr>
              <a:buFontTx/>
              <a:buChar char="-"/>
            </a:pPr>
            <a:r>
              <a:rPr lang="nl-NL" dirty="0" smtClean="0"/>
              <a:t>Ministers verantwoordelijk zijn voor de uitvoer van aangenomen wetten en het besturen van het land;</a:t>
            </a:r>
          </a:p>
          <a:p>
            <a:pPr>
              <a:buFontTx/>
              <a:buChar char="-"/>
            </a:pPr>
            <a:r>
              <a:rPr lang="nl-NL" dirty="0" smtClean="0"/>
              <a:t>Ministers verantwoordelijk zijn voor uitspraken van de Koning en andere leden van het Koninklijk Huis;</a:t>
            </a:r>
          </a:p>
          <a:p>
            <a:pPr>
              <a:buFontTx/>
              <a:buChar char="-"/>
            </a:pPr>
            <a:r>
              <a:rPr lang="nl-NL" dirty="0" smtClean="0"/>
              <a:t>Ministers eindverantwoordelijk (politiek verantwoordelijk) zijn voor fouten van ambtenaren bij de uitvoering van beleid.</a:t>
            </a:r>
            <a:endParaRPr lang="nl-NL" dirty="0"/>
          </a:p>
        </p:txBody>
      </p:sp>
    </p:spTree>
    <p:extLst>
      <p:ext uri="{BB962C8B-B14F-4D97-AF65-F5344CB8AC3E}">
        <p14:creationId xmlns:p14="http://schemas.microsoft.com/office/powerpoint/2010/main" val="299630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Kabinet</a:t>
            </a:r>
            <a:endParaRPr lang="nl-NL" dirty="0"/>
          </a:p>
        </p:txBody>
      </p:sp>
      <p:sp>
        <p:nvSpPr>
          <p:cNvPr id="3" name="Tijdelijke aanduiding voor inhoud 2"/>
          <p:cNvSpPr>
            <a:spLocks noGrp="1"/>
          </p:cNvSpPr>
          <p:nvPr>
            <p:ph idx="1"/>
          </p:nvPr>
        </p:nvSpPr>
        <p:spPr/>
        <p:txBody>
          <a:bodyPr/>
          <a:lstStyle/>
          <a:p>
            <a:r>
              <a:rPr lang="nl-NL" dirty="0" smtClean="0"/>
              <a:t>Kabinet bestaat uit: ministers en staatssecretarissen</a:t>
            </a:r>
          </a:p>
          <a:p>
            <a:endParaRPr lang="nl-NL" dirty="0"/>
          </a:p>
        </p:txBody>
      </p:sp>
      <p:pic>
        <p:nvPicPr>
          <p:cNvPr id="4" name="Afbeelding 3"/>
          <p:cNvPicPr>
            <a:picLocks noChangeAspect="1"/>
          </p:cNvPicPr>
          <p:nvPr/>
        </p:nvPicPr>
        <p:blipFill>
          <a:blip r:embed="rId2"/>
          <a:stretch>
            <a:fillRect/>
          </a:stretch>
        </p:blipFill>
        <p:spPr>
          <a:xfrm>
            <a:off x="1135117" y="2162175"/>
            <a:ext cx="11056883" cy="4585466"/>
          </a:xfrm>
          <a:prstGeom prst="rect">
            <a:avLst/>
          </a:prstGeom>
        </p:spPr>
      </p:pic>
    </p:spTree>
    <p:extLst>
      <p:ext uri="{BB962C8B-B14F-4D97-AF65-F5344CB8AC3E}">
        <p14:creationId xmlns:p14="http://schemas.microsoft.com/office/powerpoint/2010/main" val="27529168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Kabinetscrisis</a:t>
            </a:r>
            <a:endParaRPr lang="nl-NL" dirty="0"/>
          </a:p>
        </p:txBody>
      </p:sp>
      <p:sp>
        <p:nvSpPr>
          <p:cNvPr id="3" name="Tijdelijke aanduiding voor inhoud 2"/>
          <p:cNvSpPr>
            <a:spLocks noGrp="1"/>
          </p:cNvSpPr>
          <p:nvPr>
            <p:ph idx="1"/>
          </p:nvPr>
        </p:nvSpPr>
        <p:spPr/>
        <p:txBody>
          <a:bodyPr>
            <a:normAutofit fontScale="92500" lnSpcReduction="20000"/>
          </a:bodyPr>
          <a:lstStyle/>
          <a:p>
            <a:pPr marL="0" indent="0">
              <a:buNone/>
            </a:pPr>
            <a:r>
              <a:rPr lang="nl-NL" dirty="0" smtClean="0"/>
              <a:t>Wanneer het kabinet niet meer kan rekenen/ steunen op het vertrouwen van een meerderheid in het parlement.</a:t>
            </a:r>
          </a:p>
          <a:p>
            <a:pPr marL="0" indent="0">
              <a:buNone/>
            </a:pPr>
            <a:endParaRPr lang="nl-NL" dirty="0"/>
          </a:p>
          <a:p>
            <a:pPr marL="0" indent="0">
              <a:buNone/>
            </a:pPr>
            <a:r>
              <a:rPr lang="nl-NL" dirty="0" smtClean="0"/>
              <a:t>Kabinetscrisis ontstaat door:</a:t>
            </a:r>
          </a:p>
          <a:p>
            <a:pPr marL="0" indent="0">
              <a:buNone/>
            </a:pPr>
            <a:endParaRPr lang="nl-NL" dirty="0"/>
          </a:p>
          <a:p>
            <a:pPr>
              <a:buFontTx/>
              <a:buChar char="-"/>
            </a:pPr>
            <a:r>
              <a:rPr lang="nl-NL" dirty="0" smtClean="0"/>
              <a:t>Wanneer de ministers het onderling oneens zijn over een of meer (belangrijke) kwesties;</a:t>
            </a:r>
          </a:p>
          <a:p>
            <a:pPr>
              <a:buFontTx/>
              <a:buChar char="-"/>
            </a:pPr>
            <a:r>
              <a:rPr lang="nl-NL" dirty="0" smtClean="0"/>
              <a:t>Wanneer de meerderheid van de Tweede Kamer het kabinet niet meer steunt.</a:t>
            </a:r>
          </a:p>
          <a:p>
            <a:pPr>
              <a:buFontTx/>
              <a:buChar char="-"/>
            </a:pPr>
            <a:endParaRPr lang="nl-NL" dirty="0"/>
          </a:p>
          <a:p>
            <a:pPr marL="0" indent="0">
              <a:buNone/>
            </a:pPr>
            <a:r>
              <a:rPr lang="nl-NL" dirty="0" err="1" smtClean="0"/>
              <a:t>Zoz</a:t>
            </a:r>
            <a:r>
              <a:rPr lang="nl-NL" dirty="0" smtClean="0"/>
              <a:t> voor gevolg van kabinetscrisis</a:t>
            </a:r>
            <a:endParaRPr lang="nl-NL" dirty="0"/>
          </a:p>
        </p:txBody>
      </p:sp>
    </p:spTree>
    <p:extLst>
      <p:ext uri="{BB962C8B-B14F-4D97-AF65-F5344CB8AC3E}">
        <p14:creationId xmlns:p14="http://schemas.microsoft.com/office/powerpoint/2010/main" val="38232047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Gevolg kabinetscrisis</a:t>
            </a: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r>
              <a:rPr lang="nl-NL" dirty="0"/>
              <a:t>A</a:t>
            </a:r>
            <a:r>
              <a:rPr lang="nl-NL" dirty="0" smtClean="0"/>
              <a:t>ls een kabinet ontslag neemt, volgen er vervroegde verkiezingen voor de Tweede Kamer.</a:t>
            </a:r>
          </a:p>
          <a:p>
            <a:pPr marL="0" indent="0">
              <a:buNone/>
            </a:pPr>
            <a:endParaRPr lang="nl-NL" dirty="0"/>
          </a:p>
          <a:p>
            <a:pPr marL="0" indent="0">
              <a:buNone/>
            </a:pPr>
            <a:r>
              <a:rPr lang="nl-NL" dirty="0" smtClean="0"/>
              <a:t>Om het land niet onbestuurbaar te maken, blijven de ‘oude ministers en staatssecretarissen’ in functie totdat er een nieuw kabinet is.</a:t>
            </a:r>
          </a:p>
          <a:p>
            <a:pPr marL="0" indent="0">
              <a:buNone/>
            </a:pPr>
            <a:endParaRPr lang="nl-NL" dirty="0"/>
          </a:p>
          <a:p>
            <a:pPr marL="0" indent="0">
              <a:buNone/>
            </a:pPr>
            <a:r>
              <a:rPr lang="nl-NL" dirty="0" smtClean="0"/>
              <a:t>Een kabinet dat ontslag heeft genomen noemen we een </a:t>
            </a:r>
            <a:r>
              <a:rPr lang="nl-NL" b="1" u="sng" dirty="0" smtClean="0"/>
              <a:t>‘Demissionair Kabinet’. </a:t>
            </a:r>
            <a:r>
              <a:rPr lang="nl-NL" dirty="0" smtClean="0"/>
              <a:t>Dat is een kabinet zonder missie; het demissionaire kabinet handelt alleen lopende zaken af en neem geen belangrijke beslissingen meer.</a:t>
            </a:r>
            <a:endParaRPr lang="nl-NL" dirty="0"/>
          </a:p>
        </p:txBody>
      </p:sp>
    </p:spTree>
    <p:extLst>
      <p:ext uri="{BB962C8B-B14F-4D97-AF65-F5344CB8AC3E}">
        <p14:creationId xmlns:p14="http://schemas.microsoft.com/office/powerpoint/2010/main" val="9854275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5. De regering</a:t>
            </a:r>
            <a:endParaRPr lang="nl-NL" dirty="0"/>
          </a:p>
        </p:txBody>
      </p:sp>
      <p:sp>
        <p:nvSpPr>
          <p:cNvPr id="3" name="Tijdelijke aanduiding voor inhoud 2"/>
          <p:cNvSpPr>
            <a:spLocks noGrp="1"/>
          </p:cNvSpPr>
          <p:nvPr>
            <p:ph idx="1"/>
          </p:nvPr>
        </p:nvSpPr>
        <p:spPr/>
        <p:txBody>
          <a:bodyPr/>
          <a:lstStyle/>
          <a:p>
            <a:pPr marL="0" indent="0">
              <a:buNone/>
            </a:pPr>
            <a:r>
              <a:rPr lang="nl-NL" dirty="0" smtClean="0"/>
              <a:t>Deelvraag:</a:t>
            </a:r>
          </a:p>
          <a:p>
            <a:pPr marL="0" indent="0">
              <a:buNone/>
            </a:pPr>
            <a:endParaRPr lang="nl-NL" dirty="0"/>
          </a:p>
          <a:p>
            <a:pPr marL="0" indent="0">
              <a:buNone/>
            </a:pPr>
            <a:r>
              <a:rPr lang="nl-NL" dirty="0" smtClean="0"/>
              <a:t>Waarom hebben we een regering/ kabinet nodig als we al </a:t>
            </a:r>
            <a:r>
              <a:rPr lang="nl-NL" dirty="0" err="1" smtClean="0"/>
              <a:t>kamerleden</a:t>
            </a:r>
            <a:r>
              <a:rPr lang="nl-NL" dirty="0" smtClean="0"/>
              <a:t> hebben gekozen? </a:t>
            </a:r>
            <a:endParaRPr lang="nl-NL" dirty="0"/>
          </a:p>
        </p:txBody>
      </p:sp>
    </p:spTree>
    <p:extLst>
      <p:ext uri="{BB962C8B-B14F-4D97-AF65-F5344CB8AC3E}">
        <p14:creationId xmlns:p14="http://schemas.microsoft.com/office/powerpoint/2010/main" val="4029297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nl-NL" smtClean="0"/>
              <a:t>Paragraaf </a:t>
            </a:r>
            <a:r>
              <a:rPr lang="nl-NL" dirty="0" smtClean="0"/>
              <a:t>5: De Regering</a:t>
            </a:r>
            <a:endParaRPr lang="nl-NL" dirty="0"/>
          </a:p>
        </p:txBody>
      </p:sp>
      <p:sp>
        <p:nvSpPr>
          <p:cNvPr id="5" name="Tijdelijke aanduiding voor inhoud 4"/>
          <p:cNvSpPr>
            <a:spLocks noGrp="1"/>
          </p:cNvSpPr>
          <p:nvPr>
            <p:ph idx="1"/>
          </p:nvPr>
        </p:nvSpPr>
        <p:spPr/>
        <p:txBody>
          <a:bodyPr/>
          <a:lstStyle/>
          <a:p>
            <a:pPr marL="0" indent="0">
              <a:buNone/>
            </a:pPr>
            <a:r>
              <a:rPr lang="nl-NL" dirty="0" smtClean="0"/>
              <a:t>Regering: Koning (in) + Ministers</a:t>
            </a:r>
          </a:p>
          <a:p>
            <a:pPr marL="0" indent="0">
              <a:buNone/>
            </a:pPr>
            <a:endParaRPr lang="nl-NL" dirty="0"/>
          </a:p>
          <a:p>
            <a:pPr marL="0" indent="0">
              <a:buNone/>
            </a:pPr>
            <a:endParaRPr lang="nl-NL" dirty="0"/>
          </a:p>
        </p:txBody>
      </p:sp>
      <p:pic>
        <p:nvPicPr>
          <p:cNvPr id="6" name="Afbeelding 5"/>
          <p:cNvPicPr>
            <a:picLocks noChangeAspect="1"/>
          </p:cNvPicPr>
          <p:nvPr/>
        </p:nvPicPr>
        <p:blipFill>
          <a:blip r:embed="rId2"/>
          <a:stretch>
            <a:fillRect/>
          </a:stretch>
        </p:blipFill>
        <p:spPr>
          <a:xfrm>
            <a:off x="949543" y="2463526"/>
            <a:ext cx="10827297" cy="3381375"/>
          </a:xfrm>
          <a:prstGeom prst="rect">
            <a:avLst/>
          </a:prstGeom>
        </p:spPr>
      </p:pic>
    </p:spTree>
    <p:extLst>
      <p:ext uri="{BB962C8B-B14F-4D97-AF65-F5344CB8AC3E}">
        <p14:creationId xmlns:p14="http://schemas.microsoft.com/office/powerpoint/2010/main" val="40192835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kabinetsformatie</a:t>
            </a:r>
            <a:endParaRPr lang="nl-NL" dirty="0"/>
          </a:p>
        </p:txBody>
      </p:sp>
      <p:sp>
        <p:nvSpPr>
          <p:cNvPr id="3" name="Tijdelijke aanduiding voor inhoud 2"/>
          <p:cNvSpPr>
            <a:spLocks noGrp="1"/>
          </p:cNvSpPr>
          <p:nvPr>
            <p:ph idx="1"/>
          </p:nvPr>
        </p:nvSpPr>
        <p:spPr/>
        <p:txBody>
          <a:bodyPr>
            <a:normAutofit fontScale="70000" lnSpcReduction="20000"/>
          </a:bodyPr>
          <a:lstStyle/>
          <a:p>
            <a:pPr>
              <a:buNone/>
            </a:pPr>
            <a:r>
              <a:rPr lang="nl-NL" altLang="nl-NL" dirty="0" smtClean="0"/>
              <a:t>Kabinetsformatie: </a:t>
            </a:r>
          </a:p>
          <a:p>
            <a:pPr>
              <a:buNone/>
            </a:pPr>
            <a:endParaRPr lang="nl-NL" altLang="nl-NL" dirty="0" smtClean="0"/>
          </a:p>
          <a:p>
            <a:pPr>
              <a:buNone/>
            </a:pPr>
            <a:r>
              <a:rPr lang="nl-NL" altLang="nl-NL" dirty="0" smtClean="0"/>
              <a:t>     “</a:t>
            </a:r>
            <a:r>
              <a:rPr lang="nl-NL" altLang="nl-NL" sz="4000" i="1" dirty="0" smtClean="0"/>
              <a:t>Doel van de formatie is een kabinet te vormen dat kan rekenen op steun van de meerderheid van de Tweede Kamer om een door het parlement te sanctioneren beleid te kunnen voeren”. </a:t>
            </a:r>
            <a:r>
              <a:rPr lang="nl-NL" altLang="nl-NL" dirty="0" smtClean="0"/>
              <a:t/>
            </a:r>
            <a:br>
              <a:rPr lang="nl-NL" altLang="nl-NL" dirty="0" smtClean="0"/>
            </a:br>
            <a:r>
              <a:rPr lang="nl-NL" altLang="nl-NL" dirty="0" smtClean="0"/>
              <a:t/>
            </a:r>
            <a:br>
              <a:rPr lang="nl-NL" altLang="nl-NL" dirty="0" smtClean="0"/>
            </a:br>
            <a:endParaRPr lang="nl-NL" altLang="nl-NL" dirty="0" smtClean="0"/>
          </a:p>
          <a:p>
            <a:pPr>
              <a:buNone/>
            </a:pPr>
            <a:endParaRPr lang="nl-NL" altLang="nl-NL" dirty="0" smtClean="0"/>
          </a:p>
          <a:p>
            <a:pPr>
              <a:buNone/>
            </a:pPr>
            <a:r>
              <a:rPr lang="nl-NL" altLang="nl-NL" dirty="0" smtClean="0"/>
              <a:t>Kabinet: ministers en staatssecretarissen</a:t>
            </a:r>
          </a:p>
          <a:p>
            <a:pPr>
              <a:buNone/>
            </a:pPr>
            <a:r>
              <a:rPr lang="nl-NL" altLang="nl-NL" dirty="0" smtClean="0"/>
              <a:t>Regering: koning(in) + ministers</a:t>
            </a:r>
          </a:p>
          <a:p>
            <a:pPr>
              <a:buNone/>
            </a:pPr>
            <a:r>
              <a:rPr lang="nl-NL" altLang="nl-NL" dirty="0" smtClean="0"/>
              <a:t>Coalitie: samenwerkingsverband tussen twee of meer politieke partijen die samen de  </a:t>
            </a:r>
          </a:p>
          <a:p>
            <a:pPr>
              <a:buNone/>
            </a:pPr>
            <a:r>
              <a:rPr lang="nl-NL" altLang="nl-NL" dirty="0" smtClean="0"/>
              <a:t>              meerderheid vormen en het overeengekomen regeerakkoord uitvoeren. </a:t>
            </a:r>
          </a:p>
          <a:p>
            <a:endParaRPr lang="nl-NL" dirty="0"/>
          </a:p>
        </p:txBody>
      </p:sp>
    </p:spTree>
    <p:extLst>
      <p:ext uri="{BB962C8B-B14F-4D97-AF65-F5344CB8AC3E}">
        <p14:creationId xmlns:p14="http://schemas.microsoft.com/office/powerpoint/2010/main" val="13787388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Waarom hebben we een kabinet?</a:t>
            </a:r>
            <a:endParaRPr lang="nl-NL" dirty="0"/>
          </a:p>
        </p:txBody>
      </p:sp>
      <p:sp>
        <p:nvSpPr>
          <p:cNvPr id="3" name="Tijdelijke aanduiding voor inhoud 2"/>
          <p:cNvSpPr>
            <a:spLocks noGrp="1"/>
          </p:cNvSpPr>
          <p:nvPr>
            <p:ph idx="1"/>
          </p:nvPr>
        </p:nvSpPr>
        <p:spPr/>
        <p:txBody>
          <a:bodyPr/>
          <a:lstStyle/>
          <a:p>
            <a:pPr marL="0" indent="0">
              <a:buNone/>
            </a:pPr>
            <a:r>
              <a:rPr lang="nl-NL" dirty="0" smtClean="0"/>
              <a:t>Twee redenen:</a:t>
            </a:r>
          </a:p>
          <a:p>
            <a:pPr marL="0" indent="0">
              <a:buNone/>
            </a:pPr>
            <a:endParaRPr lang="nl-NL" dirty="0"/>
          </a:p>
          <a:p>
            <a:pPr>
              <a:buFontTx/>
              <a:buChar char="-"/>
            </a:pPr>
            <a:r>
              <a:rPr lang="nl-NL" dirty="0" smtClean="0"/>
              <a:t>Een dagelijks bestuur ( de regering) kan het land makkelijker besturen dan 150 gekozen </a:t>
            </a:r>
            <a:r>
              <a:rPr lang="nl-NL" dirty="0" err="1" smtClean="0"/>
              <a:t>tweedekamerleden</a:t>
            </a:r>
            <a:r>
              <a:rPr lang="nl-NL" dirty="0" smtClean="0"/>
              <a:t>;</a:t>
            </a:r>
          </a:p>
          <a:p>
            <a:pPr>
              <a:buFontTx/>
              <a:buChar char="-"/>
            </a:pPr>
            <a:endParaRPr lang="nl-NL" dirty="0" smtClean="0"/>
          </a:p>
          <a:p>
            <a:pPr>
              <a:buFontTx/>
              <a:buChar char="-"/>
            </a:pPr>
            <a:r>
              <a:rPr lang="nl-NL" dirty="0" smtClean="0"/>
              <a:t>De uitvoerende macht (regering) kan dan door de wetgevende macht (parlement= Eerste en tweede kamer) worden gecontroleerd.</a:t>
            </a:r>
            <a:endParaRPr lang="nl-NL" dirty="0"/>
          </a:p>
        </p:txBody>
      </p:sp>
    </p:spTree>
    <p:extLst>
      <p:ext uri="{BB962C8B-B14F-4D97-AF65-F5344CB8AC3E}">
        <p14:creationId xmlns:p14="http://schemas.microsoft.com/office/powerpoint/2010/main" val="1574328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kabinetsformatie in stappen </a:t>
            </a:r>
            <a:endParaRPr lang="nl-NL" dirty="0"/>
          </a:p>
        </p:txBody>
      </p:sp>
      <p:sp>
        <p:nvSpPr>
          <p:cNvPr id="3" name="Tijdelijke aanduiding voor inhoud 2"/>
          <p:cNvSpPr>
            <a:spLocks noGrp="1"/>
          </p:cNvSpPr>
          <p:nvPr>
            <p:ph idx="1"/>
          </p:nvPr>
        </p:nvSpPr>
        <p:spPr/>
        <p:txBody>
          <a:bodyPr>
            <a:normAutofit fontScale="85000" lnSpcReduction="20000"/>
          </a:bodyPr>
          <a:lstStyle/>
          <a:p>
            <a:pPr marL="0" indent="0">
              <a:buNone/>
            </a:pPr>
            <a:r>
              <a:rPr lang="nl-NL" dirty="0" smtClean="0"/>
              <a:t>Verloop van de kabinetsformatie:</a:t>
            </a:r>
          </a:p>
          <a:p>
            <a:pPr marL="514350" indent="-514350">
              <a:buAutoNum type="arabicPeriod"/>
            </a:pPr>
            <a:r>
              <a:rPr lang="nl-NL" dirty="0" smtClean="0"/>
              <a:t>Adviezen</a:t>
            </a:r>
          </a:p>
          <a:p>
            <a:pPr marL="514350" indent="-514350">
              <a:buAutoNum type="arabicPeriod"/>
            </a:pPr>
            <a:endParaRPr lang="nl-NL" dirty="0"/>
          </a:p>
          <a:p>
            <a:pPr marL="514350" indent="-514350">
              <a:buAutoNum type="arabicPeriod"/>
            </a:pPr>
            <a:r>
              <a:rPr lang="nl-NL" dirty="0" smtClean="0"/>
              <a:t>De informateur </a:t>
            </a:r>
            <a:r>
              <a:rPr lang="nl-NL" dirty="0" smtClean="0"/>
              <a:t>begint (aangewezen door de Tweede Kamer)</a:t>
            </a:r>
          </a:p>
          <a:p>
            <a:pPr marL="0" indent="0">
              <a:buNone/>
            </a:pPr>
            <a:r>
              <a:rPr lang="nl-NL" dirty="0"/>
              <a:t> </a:t>
            </a:r>
            <a:r>
              <a:rPr lang="nl-NL" dirty="0" smtClean="0"/>
              <a:t>      - vormen van een coalitie;</a:t>
            </a:r>
          </a:p>
          <a:p>
            <a:pPr marL="0" indent="0">
              <a:buNone/>
            </a:pPr>
            <a:r>
              <a:rPr lang="nl-NL" dirty="0"/>
              <a:t> </a:t>
            </a:r>
            <a:r>
              <a:rPr lang="nl-NL" dirty="0" smtClean="0"/>
              <a:t>      - maken van een regeerakkoord met de coalitiepartijen.</a:t>
            </a:r>
            <a:endParaRPr lang="nl-NL" dirty="0" smtClean="0"/>
          </a:p>
          <a:p>
            <a:pPr marL="0" indent="0">
              <a:buNone/>
            </a:pPr>
            <a:endParaRPr lang="nl-NL" dirty="0"/>
          </a:p>
          <a:p>
            <a:pPr marL="0" indent="0">
              <a:buNone/>
            </a:pPr>
            <a:r>
              <a:rPr lang="nl-NL" dirty="0" smtClean="0"/>
              <a:t>3.    De formateur </a:t>
            </a:r>
            <a:r>
              <a:rPr lang="nl-NL" dirty="0" smtClean="0"/>
              <a:t>maakt het </a:t>
            </a:r>
            <a:r>
              <a:rPr lang="nl-NL" dirty="0" smtClean="0"/>
              <a:t>af</a:t>
            </a:r>
          </a:p>
          <a:p>
            <a:pPr marL="0" indent="0">
              <a:buNone/>
            </a:pPr>
            <a:r>
              <a:rPr lang="nl-NL" dirty="0"/>
              <a:t> </a:t>
            </a:r>
            <a:r>
              <a:rPr lang="nl-NL" dirty="0" smtClean="0"/>
              <a:t>      - verdelen van ministers- en staatssecretarisposten over de coalitiepartijen.</a:t>
            </a:r>
            <a:endParaRPr lang="nl-NL" dirty="0" smtClean="0"/>
          </a:p>
          <a:p>
            <a:pPr marL="0" indent="0">
              <a:buNone/>
            </a:pPr>
            <a:endParaRPr lang="nl-NL" dirty="0"/>
          </a:p>
          <a:p>
            <a:pPr marL="0" indent="0">
              <a:buNone/>
            </a:pPr>
            <a:r>
              <a:rPr lang="nl-NL" dirty="0" smtClean="0"/>
              <a:t>4.     Op </a:t>
            </a:r>
            <a:r>
              <a:rPr lang="nl-NL" dirty="0" smtClean="0"/>
              <a:t>het </a:t>
            </a:r>
            <a:r>
              <a:rPr lang="nl-NL" dirty="0" smtClean="0"/>
              <a:t>bordes; foto van de koning samen met de nieuwe ministers. </a:t>
            </a:r>
            <a:endParaRPr lang="nl-NL" dirty="0" smtClean="0"/>
          </a:p>
        </p:txBody>
      </p:sp>
    </p:spTree>
    <p:extLst>
      <p:ext uri="{BB962C8B-B14F-4D97-AF65-F5344CB8AC3E}">
        <p14:creationId xmlns:p14="http://schemas.microsoft.com/office/powerpoint/2010/main" val="20180008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Informateur en formateur tijdens de Kabinetsformatie</a:t>
            </a:r>
            <a:endParaRPr lang="nl-NL" dirty="0"/>
          </a:p>
        </p:txBody>
      </p:sp>
      <p:sp>
        <p:nvSpPr>
          <p:cNvPr id="3" name="Tijdelijke aanduiding voor inhoud 2"/>
          <p:cNvSpPr>
            <a:spLocks noGrp="1"/>
          </p:cNvSpPr>
          <p:nvPr>
            <p:ph idx="1"/>
          </p:nvPr>
        </p:nvSpPr>
        <p:spPr/>
        <p:txBody>
          <a:bodyPr>
            <a:normAutofit fontScale="85000" lnSpcReduction="10000"/>
          </a:bodyPr>
          <a:lstStyle/>
          <a:p>
            <a:pPr marL="0" indent="0">
              <a:buNone/>
            </a:pPr>
            <a:r>
              <a:rPr lang="nl-NL" dirty="0" smtClean="0"/>
              <a:t>* Informateur heeft twee taken:</a:t>
            </a:r>
          </a:p>
          <a:p>
            <a:pPr>
              <a:buFontTx/>
              <a:buChar char="-"/>
            </a:pPr>
            <a:r>
              <a:rPr lang="nl-NL" dirty="0" smtClean="0"/>
              <a:t>Twee of meer partijen bereid vinden met elkaar de meerderheid (coalitie) te vormen;</a:t>
            </a:r>
          </a:p>
          <a:p>
            <a:pPr>
              <a:buFontTx/>
              <a:buChar char="-"/>
            </a:pPr>
            <a:r>
              <a:rPr lang="nl-NL" dirty="0" smtClean="0"/>
              <a:t>Met de coalitiepartijen een regeerakkoord maken</a:t>
            </a:r>
          </a:p>
          <a:p>
            <a:pPr>
              <a:buFontTx/>
              <a:buChar char="-"/>
            </a:pPr>
            <a:endParaRPr lang="nl-NL" dirty="0" smtClean="0"/>
          </a:p>
          <a:p>
            <a:pPr marL="0" indent="0">
              <a:buNone/>
            </a:pPr>
            <a:r>
              <a:rPr lang="nl-NL" dirty="0" smtClean="0"/>
              <a:t>* Formateur heeft een taak:</a:t>
            </a:r>
          </a:p>
          <a:p>
            <a:pPr>
              <a:buFontTx/>
              <a:buChar char="-"/>
            </a:pPr>
            <a:r>
              <a:rPr lang="nl-NL" dirty="0" smtClean="0"/>
              <a:t>Verdelen van ministersposten en staatssecretarisposten onder de coalitiepartijen</a:t>
            </a:r>
          </a:p>
          <a:p>
            <a:pPr>
              <a:buFontTx/>
              <a:buChar char="-"/>
            </a:pPr>
            <a:endParaRPr lang="nl-NL" dirty="0"/>
          </a:p>
          <a:p>
            <a:pPr>
              <a:buFontTx/>
              <a:buChar char="-"/>
            </a:pPr>
            <a:r>
              <a:rPr lang="nl-NL" dirty="0" smtClean="0"/>
              <a:t>Let wel:</a:t>
            </a:r>
          </a:p>
          <a:p>
            <a:pPr marL="0" indent="0">
              <a:buNone/>
            </a:pPr>
            <a:r>
              <a:rPr lang="nl-NL" dirty="0" smtClean="0"/>
              <a:t>Ministersposten en staatssecretarisposten worden </a:t>
            </a:r>
            <a:r>
              <a:rPr lang="nl-NL" b="1" u="sng" dirty="0" smtClean="0"/>
              <a:t>verdeeld</a:t>
            </a:r>
            <a:r>
              <a:rPr lang="nl-NL" dirty="0" smtClean="0"/>
              <a:t> door de formateur, maar worden </a:t>
            </a:r>
            <a:r>
              <a:rPr lang="nl-NL" b="1" u="sng" dirty="0" smtClean="0"/>
              <a:t>benoemd</a:t>
            </a:r>
            <a:r>
              <a:rPr lang="nl-NL" dirty="0" smtClean="0"/>
              <a:t> door de Koning!</a:t>
            </a:r>
            <a:endParaRPr lang="nl-NL" dirty="0"/>
          </a:p>
        </p:txBody>
      </p:sp>
    </p:spTree>
    <p:extLst>
      <p:ext uri="{BB962C8B-B14F-4D97-AF65-F5344CB8AC3E}">
        <p14:creationId xmlns:p14="http://schemas.microsoft.com/office/powerpoint/2010/main" val="822016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Nederland een constitutionele monarchie</a:t>
            </a:r>
            <a:endParaRPr lang="nl-NL" dirty="0"/>
          </a:p>
        </p:txBody>
      </p:sp>
      <p:sp>
        <p:nvSpPr>
          <p:cNvPr id="3" name="Tijdelijke aanduiding voor inhoud 2"/>
          <p:cNvSpPr>
            <a:spLocks noGrp="1"/>
          </p:cNvSpPr>
          <p:nvPr>
            <p:ph idx="1"/>
          </p:nvPr>
        </p:nvSpPr>
        <p:spPr/>
        <p:txBody>
          <a:bodyPr/>
          <a:lstStyle/>
          <a:p>
            <a:r>
              <a:rPr lang="nl-NL" dirty="0" smtClean="0"/>
              <a:t>Monarchie: land met een koning/ koningin aan het hoofd.</a:t>
            </a:r>
          </a:p>
          <a:p>
            <a:endParaRPr lang="nl-NL" dirty="0"/>
          </a:p>
          <a:p>
            <a:r>
              <a:rPr lang="nl-NL" dirty="0" smtClean="0"/>
              <a:t>Constitutionele Monarchie: </a:t>
            </a:r>
            <a:endParaRPr lang="nl-NL" dirty="0" smtClean="0"/>
          </a:p>
          <a:p>
            <a:pPr marL="0" indent="0">
              <a:buNone/>
            </a:pPr>
            <a:r>
              <a:rPr lang="nl-NL" dirty="0"/>
              <a:t> </a:t>
            </a:r>
            <a:r>
              <a:rPr lang="nl-NL" dirty="0" smtClean="0"/>
              <a:t>  </a:t>
            </a:r>
            <a:r>
              <a:rPr lang="nl-NL" dirty="0" smtClean="0"/>
              <a:t>land </a:t>
            </a:r>
            <a:r>
              <a:rPr lang="nl-NL" dirty="0" smtClean="0"/>
              <a:t>met een koning/ koningin aan het hoofd, maar waarbij de macht </a:t>
            </a:r>
            <a:r>
              <a:rPr lang="nl-NL" dirty="0" smtClean="0"/>
              <a:t>   </a:t>
            </a:r>
          </a:p>
          <a:p>
            <a:pPr marL="0" indent="0">
              <a:buNone/>
            </a:pPr>
            <a:r>
              <a:rPr lang="nl-NL" dirty="0"/>
              <a:t> </a:t>
            </a:r>
            <a:r>
              <a:rPr lang="nl-NL" dirty="0" smtClean="0"/>
              <a:t>  </a:t>
            </a:r>
            <a:r>
              <a:rPr lang="nl-NL" dirty="0" smtClean="0"/>
              <a:t>van </a:t>
            </a:r>
            <a:r>
              <a:rPr lang="nl-NL" dirty="0" smtClean="0"/>
              <a:t>de koning/ koningin wordt beperkt door de regels in de </a:t>
            </a:r>
            <a:endParaRPr lang="nl-NL" dirty="0" smtClean="0"/>
          </a:p>
          <a:p>
            <a:pPr marL="0" indent="0">
              <a:buNone/>
            </a:pPr>
            <a:r>
              <a:rPr lang="nl-NL" dirty="0"/>
              <a:t> </a:t>
            </a:r>
            <a:r>
              <a:rPr lang="nl-NL" dirty="0" smtClean="0"/>
              <a:t>  </a:t>
            </a:r>
            <a:r>
              <a:rPr lang="nl-NL" dirty="0" smtClean="0"/>
              <a:t>Grondwet</a:t>
            </a:r>
            <a:r>
              <a:rPr lang="nl-NL" dirty="0" smtClean="0"/>
              <a:t>.</a:t>
            </a:r>
            <a:endParaRPr lang="nl-NL" dirty="0"/>
          </a:p>
        </p:txBody>
      </p:sp>
    </p:spTree>
    <p:extLst>
      <p:ext uri="{BB962C8B-B14F-4D97-AF65-F5344CB8AC3E}">
        <p14:creationId xmlns:p14="http://schemas.microsoft.com/office/powerpoint/2010/main" val="8960819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Taken van de Koning in de Nederlandse constitutionele monarchie</a:t>
            </a:r>
            <a:endParaRPr lang="nl-NL" dirty="0"/>
          </a:p>
        </p:txBody>
      </p:sp>
      <p:sp>
        <p:nvSpPr>
          <p:cNvPr id="3" name="Tijdelijke aanduiding voor inhoud 2"/>
          <p:cNvSpPr>
            <a:spLocks noGrp="1"/>
          </p:cNvSpPr>
          <p:nvPr>
            <p:ph idx="1"/>
          </p:nvPr>
        </p:nvSpPr>
        <p:spPr/>
        <p:txBody>
          <a:bodyPr/>
          <a:lstStyle/>
          <a:p>
            <a:pPr marL="0" indent="0">
              <a:buNone/>
            </a:pPr>
            <a:r>
              <a:rPr lang="nl-NL" dirty="0" smtClean="0"/>
              <a:t>Taken van de Nederlandse Koning:</a:t>
            </a:r>
          </a:p>
          <a:p>
            <a:endParaRPr lang="nl-NL" dirty="0"/>
          </a:p>
          <a:p>
            <a:r>
              <a:rPr lang="nl-NL" dirty="0" smtClean="0"/>
              <a:t>Een handtekening plaatsen onder wetten die zijn aangenomen door het parlement;</a:t>
            </a:r>
          </a:p>
          <a:p>
            <a:r>
              <a:rPr lang="nl-NL" dirty="0" smtClean="0"/>
              <a:t>Voorlezen van de troonrede op Prinsjesdag</a:t>
            </a:r>
            <a:r>
              <a:rPr lang="nl-NL" dirty="0" smtClean="0"/>
              <a:t>;</a:t>
            </a:r>
          </a:p>
          <a:p>
            <a:r>
              <a:rPr lang="nl-NL" dirty="0" smtClean="0"/>
              <a:t>Benoemen van ministers en staatssecretarissen;</a:t>
            </a:r>
            <a:endParaRPr lang="nl-NL" dirty="0" smtClean="0"/>
          </a:p>
          <a:p>
            <a:r>
              <a:rPr lang="nl-NL" dirty="0" smtClean="0"/>
              <a:t>Regelmatig overleg voeren met de minister- </a:t>
            </a:r>
            <a:r>
              <a:rPr lang="nl-NL" dirty="0" smtClean="0"/>
              <a:t>president’;</a:t>
            </a:r>
          </a:p>
          <a:p>
            <a:r>
              <a:rPr lang="nl-NL" dirty="0" smtClean="0"/>
              <a:t>Nederland vertegenwoordigen in het buitenland.</a:t>
            </a:r>
            <a:endParaRPr lang="nl-NL" dirty="0" smtClean="0"/>
          </a:p>
          <a:p>
            <a:endParaRPr lang="nl-NL" dirty="0" smtClean="0"/>
          </a:p>
        </p:txBody>
      </p:sp>
    </p:spTree>
    <p:extLst>
      <p:ext uri="{BB962C8B-B14F-4D97-AF65-F5344CB8AC3E}">
        <p14:creationId xmlns:p14="http://schemas.microsoft.com/office/powerpoint/2010/main" val="3414197316"/>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633</Words>
  <Application>Microsoft Office PowerPoint</Application>
  <PresentationFormat>Breedbeeld</PresentationFormat>
  <Paragraphs>93</Paragraphs>
  <Slides>14</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14</vt:i4>
      </vt:variant>
    </vt:vector>
  </HeadingPairs>
  <TitlesOfParts>
    <vt:vector size="18" baseType="lpstr">
      <vt:lpstr>Arial</vt:lpstr>
      <vt:lpstr>Calibri</vt:lpstr>
      <vt:lpstr>Calibri Light</vt:lpstr>
      <vt:lpstr>Kantoorthema</vt:lpstr>
      <vt:lpstr>Hoofdstuk 3:  Parlementaire democratie</vt:lpstr>
      <vt:lpstr>5. De regering</vt:lpstr>
      <vt:lpstr>Paragraaf 5: De Regering</vt:lpstr>
      <vt:lpstr>De kabinetsformatie</vt:lpstr>
      <vt:lpstr>Waarom hebben we een kabinet?</vt:lpstr>
      <vt:lpstr>De kabinetsformatie in stappen </vt:lpstr>
      <vt:lpstr>Informateur en formateur tijdens de Kabinetsformatie</vt:lpstr>
      <vt:lpstr>Nederland een constitutionele monarchie</vt:lpstr>
      <vt:lpstr>Taken van de Koning in de Nederlandse constitutionele monarchie</vt:lpstr>
      <vt:lpstr>De regering</vt:lpstr>
      <vt:lpstr>Ministeriele verantwoordelijkheid</vt:lpstr>
      <vt:lpstr>Kabinet</vt:lpstr>
      <vt:lpstr>Kabinetscrisis</vt:lpstr>
      <vt:lpstr>Gevolg kabinetscrisis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H3 Paragraaf 5: De Regering</dc:title>
  <dc:creator>Daniel Fluitsma</dc:creator>
  <cp:lastModifiedBy>Fluitsma, DWPM (Daniel) </cp:lastModifiedBy>
  <cp:revision>10</cp:revision>
  <dcterms:created xsi:type="dcterms:W3CDTF">2014-10-10T14:21:26Z</dcterms:created>
  <dcterms:modified xsi:type="dcterms:W3CDTF">2017-09-12T09:24:57Z</dcterms:modified>
</cp:coreProperties>
</file>